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</p:sldIdLst>
  <p:sldSz cx="6858000" cy="9906000" type="A4"/>
  <p:notesSz cx="6858000" cy="9686925"/>
  <p:defaultTextStyle>
    <a:defPPr>
      <a:defRPr lang="zh-TW"/>
    </a:defPPr>
    <a:lvl1pPr marL="0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8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6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5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4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93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41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91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5F5F5F"/>
    <a:srgbClr val="0000FF"/>
    <a:srgbClr val="4D4D4D"/>
    <a:srgbClr val="FFFF99"/>
    <a:srgbClr val="FFFFCC"/>
    <a:srgbClr val="FF6699"/>
    <a:srgbClr val="CC0099"/>
    <a:srgbClr val="FFFF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5332" autoAdjust="0"/>
  </p:normalViewPr>
  <p:slideViewPr>
    <p:cSldViewPr>
      <p:cViewPr>
        <p:scale>
          <a:sx n="100" d="100"/>
          <a:sy n="100" d="100"/>
        </p:scale>
        <p:origin x="-1026" y="182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2020/5/7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2020/5/7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2020/5/7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2020/5/7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2020/5/7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1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2020/5/7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5" indent="0">
              <a:buNone/>
              <a:defRPr sz="1600" b="1"/>
            </a:lvl5pPr>
            <a:lvl6pPr marL="2285744" indent="0">
              <a:buNone/>
              <a:defRPr sz="1600" b="1"/>
            </a:lvl6pPr>
            <a:lvl7pPr marL="2742893" indent="0">
              <a:buNone/>
              <a:defRPr sz="1600" b="1"/>
            </a:lvl7pPr>
            <a:lvl8pPr marL="3200041" indent="0">
              <a:buNone/>
              <a:defRPr sz="1600" b="1"/>
            </a:lvl8pPr>
            <a:lvl9pPr marL="3657191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5" indent="0">
              <a:buNone/>
              <a:defRPr sz="1600" b="1"/>
            </a:lvl5pPr>
            <a:lvl6pPr marL="2285744" indent="0">
              <a:buNone/>
              <a:defRPr sz="1600" b="1"/>
            </a:lvl6pPr>
            <a:lvl7pPr marL="2742893" indent="0">
              <a:buNone/>
              <a:defRPr sz="1600" b="1"/>
            </a:lvl7pPr>
            <a:lvl8pPr marL="3200041" indent="0">
              <a:buNone/>
              <a:defRPr sz="1600" b="1"/>
            </a:lvl8pPr>
            <a:lvl9pPr marL="3657191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2020/5/7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2020/5/7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2020/5/7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8" indent="0">
              <a:buNone/>
              <a:defRPr sz="1000"/>
            </a:lvl3pPr>
            <a:lvl4pPr marL="1371446" indent="0">
              <a:buNone/>
              <a:defRPr sz="900"/>
            </a:lvl4pPr>
            <a:lvl5pPr marL="1828595" indent="0">
              <a:buNone/>
              <a:defRPr sz="900"/>
            </a:lvl5pPr>
            <a:lvl6pPr marL="2285744" indent="0">
              <a:buNone/>
              <a:defRPr sz="900"/>
            </a:lvl6pPr>
            <a:lvl7pPr marL="2742893" indent="0">
              <a:buNone/>
              <a:defRPr sz="900"/>
            </a:lvl7pPr>
            <a:lvl8pPr marL="3200041" indent="0">
              <a:buNone/>
              <a:defRPr sz="900"/>
            </a:lvl8pPr>
            <a:lvl9pPr marL="3657191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2020/5/7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48" indent="0">
              <a:buNone/>
              <a:defRPr sz="2800"/>
            </a:lvl2pPr>
            <a:lvl3pPr marL="914298" indent="0">
              <a:buNone/>
              <a:defRPr sz="2400"/>
            </a:lvl3pPr>
            <a:lvl4pPr marL="1371446" indent="0">
              <a:buNone/>
              <a:defRPr sz="2000"/>
            </a:lvl4pPr>
            <a:lvl5pPr marL="1828595" indent="0">
              <a:buNone/>
              <a:defRPr sz="2000"/>
            </a:lvl5pPr>
            <a:lvl6pPr marL="2285744" indent="0">
              <a:buNone/>
              <a:defRPr sz="2000"/>
            </a:lvl6pPr>
            <a:lvl7pPr marL="2742893" indent="0">
              <a:buNone/>
              <a:defRPr sz="2000"/>
            </a:lvl7pPr>
            <a:lvl8pPr marL="3200041" indent="0">
              <a:buNone/>
              <a:defRPr sz="2000"/>
            </a:lvl8pPr>
            <a:lvl9pPr marL="3657191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8" indent="0">
              <a:buNone/>
              <a:defRPr sz="1000"/>
            </a:lvl3pPr>
            <a:lvl4pPr marL="1371446" indent="0">
              <a:buNone/>
              <a:defRPr sz="900"/>
            </a:lvl4pPr>
            <a:lvl5pPr marL="1828595" indent="0">
              <a:buNone/>
              <a:defRPr sz="900"/>
            </a:lvl5pPr>
            <a:lvl6pPr marL="2285744" indent="0">
              <a:buNone/>
              <a:defRPr sz="900"/>
            </a:lvl6pPr>
            <a:lvl7pPr marL="2742893" indent="0">
              <a:buNone/>
              <a:defRPr sz="900"/>
            </a:lvl7pPr>
            <a:lvl8pPr marL="3200041" indent="0">
              <a:buNone/>
              <a:defRPr sz="900"/>
            </a:lvl8pPr>
            <a:lvl9pPr marL="3657191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2020/5/7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A5DCD-8684-4D2E-9806-20704506536F}" type="datetimeFigureOut">
              <a:rPr lang="zh-TW" altLang="en-US" smtClean="0"/>
              <a:pPr/>
              <a:t>2020/5/7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1" y="9181396"/>
            <a:ext cx="1600200" cy="52740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2" indent="-342862" algn="l" defTabSz="91429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7" indent="-285718" algn="l" defTabSz="91429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72" indent="-228575" algn="l" defTabSz="91429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21" indent="-228575" algn="l" defTabSz="91429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69" indent="-228575" algn="l" defTabSz="91429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18" indent="-228575" algn="l" defTabSz="9142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7" indent="-228575" algn="l" defTabSz="9142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6" indent="-228575" algn="l" defTabSz="9142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64" indent="-228575" algn="l" defTabSz="9142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8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6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5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4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93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41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91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4624" y="1208584"/>
            <a:ext cx="6552728" cy="1440160"/>
          </a:xfrm>
        </p:spPr>
        <p:txBody>
          <a:bodyPr>
            <a:noAutofit/>
          </a:bodyPr>
          <a:lstStyle/>
          <a:p>
            <a:pPr>
              <a:spcBef>
                <a:spcPts val="3000"/>
              </a:spcBef>
              <a:spcAft>
                <a:spcPts val="3000"/>
              </a:spcAft>
            </a:pPr>
            <a:r>
              <a:rPr lang="en-US" altLang="zh-TW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 New Paradigm for Future Medicine Development from Medicinal Plants for </a:t>
            </a:r>
            <a:r>
              <a:rPr lang="en-US" altLang="zh-TW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Inflammation-related Disease </a:t>
            </a:r>
            <a:endParaRPr lang="zh-TW" altLang="en-US" sz="2200" b="1" kern="1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671966" y="2879507"/>
            <a:ext cx="4069402" cy="2217509"/>
          </a:xfrm>
        </p:spPr>
        <p:txBody>
          <a:bodyPr>
            <a:normAutofit fontScale="55000" lnSpcReduction="20000"/>
          </a:bodyPr>
          <a:lstStyle/>
          <a:p>
            <a:endParaRPr lang="zh-TW" altLang="en-US" sz="3400" b="1" dirty="0"/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4200" b="1" dirty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Dr. </a:t>
            </a:r>
            <a:r>
              <a:rPr lang="en-US" altLang="zh-TW" sz="4300" b="1" dirty="0" smtClean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Lie-Fen </a:t>
            </a:r>
            <a:r>
              <a:rPr lang="en-US" altLang="zh-TW" sz="4300" b="1" dirty="0" err="1" smtClean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Shyur</a:t>
            </a:r>
            <a:r>
              <a:rPr lang="en-US" altLang="zh-TW" sz="2400" b="1" dirty="0"/>
              <a:t> </a:t>
            </a:r>
            <a:endParaRPr lang="en-US" altLang="zh-TW" sz="4200" b="1" dirty="0">
              <a:solidFill>
                <a:srgbClr val="80008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4200" b="1" dirty="0" smtClean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200" b="1" dirty="0" smtClean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徐麗芬特</a:t>
            </a:r>
            <a:r>
              <a:rPr lang="zh-TW" altLang="en-US" sz="4200" b="1" dirty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聘研究員</a:t>
            </a:r>
            <a:r>
              <a:rPr lang="en-US" altLang="zh-TW" sz="4200" b="1" dirty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endParaRPr lang="zh-TW" altLang="en-US" sz="4200" b="1" dirty="0">
              <a:solidFill>
                <a:srgbClr val="80008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9368" indent="-179368" algn="l">
              <a:lnSpc>
                <a:spcPts val="1999"/>
              </a:lnSpc>
              <a:buFont typeface="Wingdings"/>
              <a:buChar char=""/>
            </a:pPr>
            <a:r>
              <a:rPr lang="en-US" altLang="zh-TW" sz="2900" kern="1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Distinguished research fellow</a:t>
            </a:r>
            <a:r>
              <a:rPr lang="en-US" altLang="zh-TW" sz="2900" kern="1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,  Agricultural Biotechnology Research Center</a:t>
            </a:r>
            <a:r>
              <a:rPr lang="en-US" altLang="zh-TW" sz="2900" kern="1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, </a:t>
            </a:r>
            <a:r>
              <a:rPr lang="en-US" altLang="zh-TW" sz="2900" kern="1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Academia </a:t>
            </a:r>
            <a:r>
              <a:rPr lang="en-US" altLang="zh-TW" sz="2900" kern="1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Sinica</a:t>
            </a:r>
            <a:r>
              <a:rPr lang="en-US" altLang="zh-TW" sz="2900" kern="1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    </a:t>
            </a:r>
          </a:p>
          <a:p>
            <a:pPr marL="179368" indent="-179368" algn="l">
              <a:lnSpc>
                <a:spcPts val="1999"/>
              </a:lnSpc>
              <a:buFont typeface="Wingdings"/>
              <a:buChar char=""/>
            </a:pPr>
            <a:r>
              <a:rPr lang="zh-TW" altLang="en-US" sz="2900" kern="1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中央</a:t>
            </a:r>
            <a:r>
              <a:rPr lang="zh-TW" altLang="en-US" sz="2900" kern="1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研究院農業生物科技研究中心</a:t>
            </a:r>
            <a:endParaRPr lang="en-US" altLang="zh-TW" sz="2900" kern="1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/>
            </a:endParaRPr>
          </a:p>
          <a:p>
            <a:pPr algn="l">
              <a:lnSpc>
                <a:spcPts val="1999"/>
              </a:lnSpc>
            </a:pPr>
            <a:endParaRPr lang="zh-TW" altLang="zh-TW" sz="2900" kern="1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6632" y="128464"/>
            <a:ext cx="6624736" cy="9577064"/>
          </a:xfrm>
          <a:prstGeom prst="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476673" y="6393161"/>
            <a:ext cx="5976664" cy="2148828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285718" indent="-285718">
              <a:lnSpc>
                <a:spcPts val="2199"/>
              </a:lnSpc>
              <a:buClr>
                <a:srgbClr val="800080"/>
              </a:buClr>
              <a:buFont typeface="Wingdings" panose="05000000000000000000" pitchFamily="2" charset="2"/>
              <a:buChar char="n"/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Time:</a:t>
            </a:r>
          </a:p>
          <a:p>
            <a:pPr>
              <a:lnSpc>
                <a:spcPts val="2199"/>
              </a:lnSpc>
              <a:buClr>
                <a:srgbClr val="CC0099"/>
              </a:buClr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Thursday,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May 28, 2020, 2:00-3:30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PM</a:t>
            </a:r>
          </a:p>
          <a:p>
            <a:pPr marL="285718" indent="-285718">
              <a:lnSpc>
                <a:spcPts val="2199"/>
              </a:lnSpc>
              <a:buClr>
                <a:srgbClr val="800080"/>
              </a:buClr>
              <a:buFont typeface="Wingdings" panose="05000000000000000000" pitchFamily="2" charset="2"/>
              <a:buChar char="n"/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Location:</a:t>
            </a:r>
          </a:p>
          <a:p>
            <a:pPr marL="266670" indent="-266670">
              <a:lnSpc>
                <a:spcPts val="2199"/>
              </a:lnSpc>
              <a:buClr>
                <a:srgbClr val="CC0099"/>
              </a:buClr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Room B201, Tzu Chi University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慈濟大學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B201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階梯教室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 </a:t>
            </a:r>
          </a:p>
          <a:p>
            <a:pPr marL="285718" indent="-285718">
              <a:lnSpc>
                <a:spcPts val="2199"/>
              </a:lnSpc>
              <a:buClr>
                <a:srgbClr val="800080"/>
              </a:buClr>
              <a:buFont typeface="Wingdings" panose="05000000000000000000" pitchFamily="2" charset="2"/>
              <a:buChar char="n"/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Host:</a:t>
            </a:r>
          </a:p>
          <a:p>
            <a:pPr>
              <a:lnSpc>
                <a:spcPts val="2199"/>
              </a:lnSpc>
              <a:buClr>
                <a:srgbClr val="CC0099"/>
              </a:buClr>
            </a:pP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Prof. </a:t>
            </a:r>
            <a:r>
              <a:rPr lang="en-US" altLang="zh-TW" sz="1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Rong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 Kung Tsai/Director/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Institute of Medical Sciences,</a:t>
            </a:r>
          </a:p>
          <a:p>
            <a:pPr>
              <a:lnSpc>
                <a:spcPts val="2199"/>
              </a:lnSpc>
              <a:buClr>
                <a:srgbClr val="CC0099"/>
              </a:buClr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Tzu Chi University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1400" dirty="0"/>
              <a:t>蔡榮坤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教授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慈濟大學醫學科學研究所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515649" y="5313040"/>
            <a:ext cx="5898712" cy="91819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zh-TW" sz="1400" b="1" dirty="0">
                <a:solidFill>
                  <a:srgbClr val="5F5F5F"/>
                </a:solidFill>
              </a:rPr>
              <a:t>Research </a:t>
            </a:r>
            <a:r>
              <a:rPr lang="en-US" altLang="zh-TW" sz="1400" b="1" dirty="0" smtClean="0">
                <a:solidFill>
                  <a:srgbClr val="5F5F5F"/>
                </a:solidFill>
              </a:rPr>
              <a:t>Focus </a:t>
            </a:r>
            <a:r>
              <a:rPr lang="en-US" altLang="zh-TW" sz="1400" b="1" dirty="0">
                <a:solidFill>
                  <a:srgbClr val="5F5F5F"/>
                </a:solidFill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400" b="1" dirty="0"/>
              <a:t>Anti-inflammatory medicinal plants and </a:t>
            </a:r>
            <a:r>
              <a:rPr lang="en-US" altLang="zh-TW" sz="1400" b="1" dirty="0" err="1"/>
              <a:t>phytocompounds</a:t>
            </a:r>
            <a:r>
              <a:rPr lang="en-US" altLang="zh-TW" sz="1400" b="1" dirty="0"/>
              <a:t> for cancer prevention and metabolomics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400" b="1" dirty="0"/>
              <a:t>Protein engineering of enzymes for agricultural biotech </a:t>
            </a:r>
            <a:r>
              <a:rPr lang="en-US" altLang="zh-TW" sz="1400" b="1" dirty="0" smtClean="0"/>
              <a:t>applications</a:t>
            </a:r>
            <a:endParaRPr lang="en-US" altLang="zh-TW" sz="1400" b="1" dirty="0">
              <a:solidFill>
                <a:srgbClr val="5F5F5F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945935"/>
              </p:ext>
            </p:extLst>
          </p:nvPr>
        </p:nvGraphicFramePr>
        <p:xfrm>
          <a:off x="260648" y="200472"/>
          <a:ext cx="6336704" cy="8171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76664"/>
                <a:gridCol w="360040"/>
              </a:tblGrid>
              <a:tr h="64807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0" dirty="0" smtClean="0">
                          <a:solidFill>
                            <a:schemeClr val="bg1"/>
                          </a:solidFill>
                          <a:latin typeface="華康楷書體W7" pitchFamily="65" charset="-120"/>
                          <a:ea typeface="華康楷書體W7" pitchFamily="65" charset="-120"/>
                        </a:rPr>
                        <a:t>             </a:t>
                      </a:r>
                      <a:r>
                        <a:rPr lang="en-US" altLang="zh-TW" sz="3000" b="1" i="0" kern="1200" spc="600" dirty="0" smtClean="0">
                          <a:solidFill>
                            <a:schemeClr val="bg1"/>
                          </a:solidFill>
                          <a:effectLst/>
                          <a:latin typeface="Lucida Calligraphy" panose="03010101010101010101" pitchFamily="66" charset="0"/>
                          <a:ea typeface="+mn-ea"/>
                          <a:cs typeface="+mn-cs"/>
                        </a:rPr>
                        <a:t>Special Lecture</a:t>
                      </a:r>
                      <a:endParaRPr lang="zh-TW" altLang="en-US" sz="3000" b="1" spc="600" dirty="0">
                        <a:solidFill>
                          <a:schemeClr val="bg1"/>
                        </a:solidFill>
                        <a:latin typeface="Lucida Calligraphy" panose="03010101010101010101" pitchFamily="66" charset="0"/>
                        <a:ea typeface="華康正顏楷體W5" pitchFamily="65" charset="-12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69062">
                <a:tc>
                  <a:txBody>
                    <a:bodyPr/>
                    <a:lstStyle/>
                    <a:p>
                      <a:endParaRPr lang="zh-TW" altLang="en-US" sz="300" dirty="0"/>
                    </a:p>
                  </a:txBody>
                  <a:tcP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596008"/>
              </p:ext>
            </p:extLst>
          </p:nvPr>
        </p:nvGraphicFramePr>
        <p:xfrm>
          <a:off x="260648" y="9489504"/>
          <a:ext cx="6336704" cy="16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72"/>
                <a:gridCol w="5688632"/>
              </a:tblGrid>
              <a:tr h="167640"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altLang="en-US" sz="300" b="0" dirty="0">
                        <a:solidFill>
                          <a:schemeClr val="bg1"/>
                        </a:solidFill>
                        <a:latin typeface="華康正顏楷體W5" pitchFamily="65" charset="-120"/>
                        <a:ea typeface="華康正顏楷體W5" pitchFamily="65" charset="-12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endParaRPr lang="zh-TW" altLang="en-US" sz="300" dirty="0"/>
                    </a:p>
                  </a:txBody>
                  <a:tcPr>
                    <a:solidFill>
                      <a:srgbClr val="FF6699"/>
                    </a:solidFill>
                  </a:tcPr>
                </a:tc>
              </a:tr>
            </a:tbl>
          </a:graphicData>
        </a:graphic>
      </p:graphicFrame>
      <p:pic>
        <p:nvPicPr>
          <p:cNvPr id="12" name="圖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3" y="8769424"/>
            <a:ext cx="720080" cy="720080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1124744" y="8858685"/>
            <a:ext cx="2268252" cy="492432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zh-TW" altLang="en-US" sz="1400" spc="800" dirty="0">
                <a:latin typeface="標楷體" panose="03000509000000000000" pitchFamily="65" charset="-120"/>
                <a:ea typeface="標楷體" panose="03000509000000000000" pitchFamily="65" charset="-120"/>
              </a:rPr>
              <a:t>醫學科學研究所</a:t>
            </a:r>
            <a:endParaRPr lang="en-US" altLang="zh-TW" sz="1400" spc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dirty="0"/>
              <a:t> </a:t>
            </a:r>
            <a:r>
              <a:rPr lang="en-US" altLang="zh-TW" sz="1200" dirty="0"/>
              <a:t>Institute of Medical Sciences</a:t>
            </a:r>
            <a:endParaRPr lang="zh-TW" altLang="en-US" sz="1200" dirty="0"/>
          </a:p>
        </p:txBody>
      </p:sp>
      <p:sp>
        <p:nvSpPr>
          <p:cNvPr id="18" name="矩形 17"/>
          <p:cNvSpPr/>
          <p:nvPr/>
        </p:nvSpPr>
        <p:spPr>
          <a:xfrm>
            <a:off x="980728" y="8472100"/>
            <a:ext cx="4365104" cy="377083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/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>Open to the public – all are welcome!</a:t>
            </a:r>
            <a:endParaRPr lang="zh-TW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3531069" y="8957076"/>
            <a:ext cx="2916324" cy="318416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altLang="zh-TW" sz="1200" dirty="0"/>
              <a:t>TEL:</a:t>
            </a:r>
            <a:r>
              <a:rPr lang="zh-TW" altLang="en-US" sz="1200" dirty="0"/>
              <a:t> </a:t>
            </a:r>
            <a:r>
              <a:rPr lang="en-US" altLang="zh-TW" sz="1200" dirty="0"/>
              <a:t>(03)8565301</a:t>
            </a:r>
            <a:r>
              <a:rPr lang="zh-TW" altLang="en-US" sz="1200" dirty="0"/>
              <a:t>  </a:t>
            </a:r>
            <a:r>
              <a:rPr lang="en-US" altLang="zh-TW" sz="1200" dirty="0"/>
              <a:t>Ext.2011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8" r="25517"/>
          <a:stretch/>
        </p:blipFill>
        <p:spPr>
          <a:xfrm>
            <a:off x="438782" y="2936776"/>
            <a:ext cx="2018877" cy="22218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</TotalTime>
  <Words>122</Words>
  <Application>Microsoft Office PowerPoint</Application>
  <PresentationFormat>A4 紙張 (210x297 公釐)</PresentationFormat>
  <Paragraphs>21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A New Paradigm for Future Medicine Development from Medicinal Plants for Inflammation-related Disease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Basic Science to Develop Novel Approaches to Reduce Myocardial Cell Death in Myocardial Infarction</dc:title>
  <dc:creator>huiwen</dc:creator>
  <cp:lastModifiedBy>E703-2011</cp:lastModifiedBy>
  <cp:revision>90</cp:revision>
  <cp:lastPrinted>2020-05-07T01:22:09Z</cp:lastPrinted>
  <dcterms:created xsi:type="dcterms:W3CDTF">2017-04-25T01:08:38Z</dcterms:created>
  <dcterms:modified xsi:type="dcterms:W3CDTF">2020-05-07T01:22:29Z</dcterms:modified>
</cp:coreProperties>
</file>